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7" r:id="rId3"/>
    <p:sldId id="256" r:id="rId4"/>
    <p:sldId id="259" r:id="rId5"/>
    <p:sldId id="261" r:id="rId6"/>
    <p:sldId id="271" r:id="rId7"/>
    <p:sldId id="262" r:id="rId8"/>
    <p:sldId id="260" r:id="rId9"/>
    <p:sldId id="270" r:id="rId10"/>
    <p:sldId id="263" r:id="rId11"/>
    <p:sldId id="272" r:id="rId12"/>
    <p:sldId id="264" r:id="rId13"/>
    <p:sldId id="273" r:id="rId14"/>
    <p:sldId id="265" r:id="rId15"/>
    <p:sldId id="274" r:id="rId16"/>
    <p:sldId id="266" r:id="rId17"/>
    <p:sldId id="267" r:id="rId18"/>
    <p:sldId id="275" r:id="rId19"/>
    <p:sldId id="269" r:id="rId20"/>
    <p:sldId id="276" r:id="rId21"/>
    <p:sldId id="268" r:id="rId22"/>
    <p:sldId id="283" r:id="rId23"/>
    <p:sldId id="284" r:id="rId24"/>
    <p:sldId id="285" r:id="rId25"/>
    <p:sldId id="286" r:id="rId26"/>
    <p:sldId id="278" r:id="rId27"/>
    <p:sldId id="287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282828"/>
    <a:srgbClr val="1C1C1C"/>
    <a:srgbClr val="292929"/>
    <a:srgbClr val="006600"/>
    <a:srgbClr val="99FF66"/>
    <a:srgbClr val="FF3300"/>
    <a:srgbClr val="2121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AC7EF-C153-4F99-9625-7DF3737B86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65FEA-4024-4FB2-ADAA-6EFC7F1FFF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7E65A-9046-42CC-81D8-FE4A18FB67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B3760-3B44-4514-BCE5-69FB5BB9E2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BD68E-2E98-4655-9F5B-68CA017083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F6E0E-216B-49CB-AF25-7516FEE307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A621B-63BB-457F-8058-10DD394CF6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F0B5D-347E-4465-8FE9-C6DAB5DC9A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9A5FE-3F98-4501-BB82-4E30FC8D36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597F9-7843-43EC-ADA3-7804052CE2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775CD-D0E6-4C0E-B99C-76ADEA1E7C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F8CFC-FA35-4C7D-9110-A20704A50E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01EB2-5321-4AD7-ADBF-C5FC144423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A3011-FD20-4969-A998-FFE4179DB3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FF66"/>
            </a:gs>
            <a:gs pos="100000">
              <a:srgbClr val="FF5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EB8D41D6-76BA-4308-B8C1-6EF092BD20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  <p:sldLayoutId id="2147483662" r:id="rId14"/>
  </p:sldLayoutIdLst>
  <p:transition advClick="0" advTm="10000">
    <p:blinds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Documents%20and%20Settings\&#1055;&#1086;&#1083;&#1100;&#1079;&#1086;&#1074;&#1072;&#1090;&#1077;&#1083;&#1100;\&#1056;&#1072;&#1073;&#1086;&#1095;&#1080;&#1081;%20&#1089;&#1090;&#1086;&#1083;\&#1044;&#1077;&#1090;&#1089;&#1082;&#1080;&#1077;%20&#1088;&#1072;&#1073;&#1086;&#1090;&#1099;\&#1055;&#1054;&#1052;&#1053;&#1048;%20&#1055;&#1056;&#1040;&#1042;&#1048;&#1051;&#1040;%20&#1044;&#1042;&#1048;&#1046;&#1045;&#1053;&#1048;&#1071;%20&#1050;&#1040;&#1050;%20&#1058;&#1040;&#1041;&#1051;&#1048;&#1062;&#1059;%20&#1059;&#1052;&#1053;&#1054;&#1046;&#1045;&#1053;&#1048;&#1071;%20&#1096;&#1082;%201149\&#1050;&#1086;&#1075;&#1076;&#1072;%20&#1087;&#1086;&#1102;&#1090;%20&#1089;&#1074;&#1077;&#1090;&#1086;&#1092;&#1086;&#1088;&#1099;.mp3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«ПРАВИЛА  ДОРОЖНОГО ДВИЖЕНИЯ ДЕТЯМ»</a:t>
            </a:r>
            <a:endParaRPr lang="ru-RU" dirty="0" smtClean="0">
              <a:latin typeface="Monotype Corsiva" pitchFamily="66" charset="0"/>
            </a:endParaRPr>
          </a:p>
        </p:txBody>
      </p:sp>
      <p:pic>
        <p:nvPicPr>
          <p:cNvPr id="5" name="Picture 12" descr="svetoforchi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484784"/>
            <a:ext cx="2947198" cy="337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142976" y="5229493"/>
            <a:ext cx="7286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Презентацию подготовила: </a:t>
            </a:r>
            <a:r>
              <a:rPr lang="ru-RU" dirty="0" smtClean="0"/>
              <a:t>Головачева Татьяна Александровна,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воспитатель МБДОУ «Зиянчуринский детский сад «Теремок»</a:t>
            </a:r>
          </a:p>
        </p:txBody>
      </p:sp>
    </p:spTree>
  </p:cSld>
  <p:clrMapOvr>
    <a:masterClrMapping/>
  </p:clrMapOvr>
  <p:transition advClick="0" advTm="10000"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6000" b="1" dirty="0" smtClean="0">
                <a:solidFill>
                  <a:srgbClr val="006600"/>
                </a:solidFill>
                <a:latin typeface="Monotype Corsiva" pitchFamily="66" charset="0"/>
              </a:rPr>
              <a:t>Знак "Осторожно Дети"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ru-RU" sz="2800" b="1" smtClean="0"/>
          </a:p>
          <a:p>
            <a:pPr eaLnBrk="1" hangingPunct="1">
              <a:buFontTx/>
              <a:buNone/>
            </a:pPr>
            <a:r>
              <a:rPr lang="ru-RU" sz="2800" b="1" smtClean="0">
                <a:latin typeface="Verdana" pitchFamily="34" charset="0"/>
              </a:rPr>
              <a:t>   </a:t>
            </a:r>
            <a:r>
              <a:rPr lang="ru-RU" sz="2800" b="1" smtClean="0">
                <a:solidFill>
                  <a:srgbClr val="006600"/>
                </a:solidFill>
                <a:latin typeface="Verdana" pitchFamily="34" charset="0"/>
              </a:rPr>
              <a:t>Посреди дороги дети,</a:t>
            </a:r>
            <a:br>
              <a:rPr lang="ru-RU" sz="28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800" b="1" smtClean="0">
                <a:solidFill>
                  <a:srgbClr val="006600"/>
                </a:solidFill>
                <a:latin typeface="Verdana" pitchFamily="34" charset="0"/>
              </a:rPr>
              <a:t>Мы всегда за них в ответе.</a:t>
            </a:r>
            <a:br>
              <a:rPr lang="ru-RU" sz="28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800" b="1" smtClean="0">
                <a:solidFill>
                  <a:srgbClr val="006600"/>
                </a:solidFill>
                <a:latin typeface="Verdana" pitchFamily="34" charset="0"/>
              </a:rPr>
              <a:t>Чтоб не плакал их родитель,</a:t>
            </a:r>
            <a:br>
              <a:rPr lang="ru-RU" sz="28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800" b="1" smtClean="0">
                <a:solidFill>
                  <a:srgbClr val="006600"/>
                </a:solidFill>
                <a:latin typeface="Verdana" pitchFamily="34" charset="0"/>
              </a:rPr>
              <a:t>Будь внимательней, водитель! </a:t>
            </a:r>
          </a:p>
        </p:txBody>
      </p:sp>
      <p:pic>
        <p:nvPicPr>
          <p:cNvPr id="8196" name="Picture 14" descr="8bd690c1ccdc225791a492440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851025"/>
            <a:ext cx="403225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5" descr="машинка1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825" y="692150"/>
            <a:ext cx="3686175" cy="3992563"/>
          </a:xfrm>
        </p:spPr>
      </p:pic>
      <p:pic>
        <p:nvPicPr>
          <p:cNvPr id="33798" name="Picture 6" descr="машинка2"/>
          <p:cNvPicPr>
            <a:picLocks noChangeAspect="1" noChangeArrowheads="1"/>
          </p:cNvPicPr>
          <p:nvPr/>
        </p:nvPicPr>
        <p:blipFill>
          <a:blip r:embed="rId4" cstate="print"/>
          <a:srcRect l="10449"/>
          <a:stretch>
            <a:fillRect/>
          </a:stretch>
        </p:blipFill>
        <p:spPr bwMode="auto">
          <a:xfrm>
            <a:off x="-973138" y="1484313"/>
            <a:ext cx="5221288" cy="7545387"/>
          </a:xfrm>
          <a:prstGeom prst="rect">
            <a:avLst/>
          </a:prstGeom>
          <a:noFill/>
        </p:spPr>
      </p:pic>
      <p:pic>
        <p:nvPicPr>
          <p:cNvPr id="33801" name="Picture 9" descr="мальчик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3900" y="620713"/>
            <a:ext cx="1577975" cy="2085975"/>
          </a:xfrm>
          <a:prstGeom prst="rect">
            <a:avLst/>
          </a:prstGeom>
          <a:noFill/>
        </p:spPr>
      </p:pic>
      <p:pic>
        <p:nvPicPr>
          <p:cNvPr id="33800" name="Picture 8" descr="девочка с лисичкой"/>
          <p:cNvPicPr>
            <a:picLocks noChangeAspect="1" noChangeArrowheads="1"/>
          </p:cNvPicPr>
          <p:nvPr/>
        </p:nvPicPr>
        <p:blipFill>
          <a:blip r:embed="rId6" cstate="print"/>
          <a:srcRect b="5536"/>
          <a:stretch>
            <a:fillRect/>
          </a:stretch>
        </p:blipFill>
        <p:spPr bwMode="auto">
          <a:xfrm>
            <a:off x="4479925" y="0"/>
            <a:ext cx="2363788" cy="324167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8161E-6 C -0.00295 0.08073 -0.00573 0.16146 0.01736 0.19893 C 0.04063 0.23641 0.11927 0.18598 0.13906 0.22438 C 0.15868 0.26278 0.12535 0.37312 0.13559 0.42933 C 0.14584 0.48531 0.16563 0.51839 0.20087 0.56118 C 0.23611 0.60374 0.32275 0.6544 0.3474 0.68517 C 0.37222 0.71593 0.34913 0.73398 0.34844 0.74624 C 0.34775 0.75826 0.34514 0.75526 0.34306 0.7578 C 0.34115 0.76035 0.33889 0.76104 0.33663 0.76197 " pathEditMode="relative" rAng="0" ptsTypes="aaaaaaaaA">
                                      <p:cBhvr>
                                        <p:cTn id="6" dur="5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" y="38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15 -3.86306E-6 C 0.0125 0.05483 0.03733 0.10988 0.02987 0.18043 C 0.02257 0.25122 -0.02048 0.35231 -0.05572 0.42471 C -0.09114 0.49711 -0.17968 0.55864 -0.18177 0.61462 C -0.18368 0.67083 -0.12604 0.7164 -0.06822 0.76221 " pathEditMode="relative" rAng="0" ptsTypes="aaaaA">
                                      <p:cBhvr>
                                        <p:cTn id="8" dur="5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" y="38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81448E-6 L 0.80643 0.00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3" y="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3.30789E-6 L 0.8408 -0.0039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0070C0"/>
                </a:solidFill>
                <a:latin typeface="Monotype Corsiva" pitchFamily="66" charset="0"/>
              </a:rPr>
              <a:t>Знак "Место остановки автобуса, троллейбуса, трамвая и такси"</a:t>
            </a:r>
            <a:r>
              <a:rPr lang="ru-RU" sz="4000" dirty="0" smtClean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smtClean="0">
                <a:latin typeface="Verdana" pitchFamily="34" charset="0"/>
              </a:rPr>
              <a:t>  </a:t>
            </a:r>
            <a:r>
              <a:rPr lang="ru-RU" b="1" smtClean="0">
                <a:solidFill>
                  <a:srgbClr val="006600"/>
                </a:solidFill>
                <a:latin typeface="Verdana" pitchFamily="34" charset="0"/>
              </a:rPr>
              <a:t>В этом месте пешеход</a:t>
            </a:r>
            <a:br>
              <a:rPr lang="ru-RU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b="1" smtClean="0">
                <a:solidFill>
                  <a:srgbClr val="006600"/>
                </a:solidFill>
                <a:latin typeface="Verdana" pitchFamily="34" charset="0"/>
              </a:rPr>
              <a:t>Терпеливо транспорт ждет.</a:t>
            </a:r>
            <a:br>
              <a:rPr lang="ru-RU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b="1" smtClean="0">
                <a:solidFill>
                  <a:srgbClr val="006600"/>
                </a:solidFill>
                <a:latin typeface="Verdana" pitchFamily="34" charset="0"/>
              </a:rPr>
              <a:t>Он пешком устал шагать,</a:t>
            </a:r>
            <a:br>
              <a:rPr lang="ru-RU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b="1" smtClean="0">
                <a:solidFill>
                  <a:srgbClr val="006600"/>
                </a:solidFill>
                <a:latin typeface="Verdana" pitchFamily="34" charset="0"/>
              </a:rPr>
              <a:t>Хочет пассажиром стать. </a:t>
            </a:r>
          </a:p>
        </p:txBody>
      </p:sp>
      <p:pic>
        <p:nvPicPr>
          <p:cNvPr id="9220" name="Picture 8" descr="dorozhnye_znaki_3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92613" y="2349500"/>
            <a:ext cx="4751387" cy="1947863"/>
          </a:xfrm>
        </p:spPr>
      </p:pic>
    </p:spTree>
  </p:cSld>
  <p:clrMapOvr>
    <a:masterClrMapping/>
  </p:clrMapOvr>
  <p:transition advClick="0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5" name="Picture 5" descr="мальчик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27538" y="1412875"/>
            <a:ext cx="1549400" cy="2049463"/>
          </a:xfrm>
        </p:spPr>
      </p:pic>
      <p:pic>
        <p:nvPicPr>
          <p:cNvPr id="35846" name="Picture 6" descr="автобус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413000" y="-674688"/>
            <a:ext cx="6264275" cy="734536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21 2.96296E-6 L 0.30121 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6.2963E-6 C -0.02483 -0.00092 -0.03594 -0.00138 -0.05712 -0.00786 C -0.06788 -0.0074 -0.07847 -0.0074 -0.08924 -0.00624 C -0.09323 -0.00578 -0.10122 -0.003 -0.10122 -0.003 C -0.1151 0.00904 -0.1059 0.05255 -0.1059 0.06204 " pathEditMode="relative" ptsTypes="ffffA">
                                      <p:cBhvr>
                                        <p:cTn id="8" dur="2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121 2.96296E-6 L 0.96475 2.96296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906 0.08172 L 0.47448 0.0817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/>
          <a:lstStyle/>
          <a:p>
            <a:pPr eaLnBrk="1" hangingPunct="1"/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Знак "Железнодорожный переезд"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024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smtClean="0">
                <a:solidFill>
                  <a:srgbClr val="006600"/>
                </a:solidFill>
                <a:latin typeface="Verdana" pitchFamily="34" charset="0"/>
              </a:rPr>
              <a:t>   Не один здесь знак, а много:</a:t>
            </a:r>
            <a:br>
              <a:rPr lang="ru-RU" sz="28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800" b="1" smtClean="0">
                <a:solidFill>
                  <a:srgbClr val="006600"/>
                </a:solidFill>
                <a:latin typeface="Verdana" pitchFamily="34" charset="0"/>
              </a:rPr>
              <a:t>Здесь железная дорога!</a:t>
            </a:r>
            <a:br>
              <a:rPr lang="ru-RU" sz="28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800" b="1" smtClean="0">
                <a:solidFill>
                  <a:srgbClr val="006600"/>
                </a:solidFill>
                <a:latin typeface="Verdana" pitchFamily="34" charset="0"/>
              </a:rPr>
              <a:t>Рельсы, шпалы и пути –</a:t>
            </a:r>
            <a:br>
              <a:rPr lang="ru-RU" sz="28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800" b="1" smtClean="0">
                <a:solidFill>
                  <a:srgbClr val="006600"/>
                </a:solidFill>
                <a:latin typeface="Verdana" pitchFamily="34" charset="0"/>
              </a:rPr>
              <a:t>С электричкой не шути. </a:t>
            </a:r>
          </a:p>
        </p:txBody>
      </p:sp>
      <p:pic>
        <p:nvPicPr>
          <p:cNvPr id="10244" name="Picture 8" descr="512px-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063750"/>
            <a:ext cx="4038600" cy="3597275"/>
          </a:xfrm>
        </p:spPr>
      </p:pic>
    </p:spTree>
  </p:cSld>
  <p:clrMapOvr>
    <a:masterClrMapping/>
  </p:clrMapOvr>
  <p:transition advClick="0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5" name="Picture 7" descr="паровозик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 r="4002" b="3607"/>
          <a:stretch>
            <a:fillRect/>
          </a:stretch>
        </p:blipFill>
        <p:spPr>
          <a:xfrm>
            <a:off x="-1189038" y="-892175"/>
            <a:ext cx="4032251" cy="5640388"/>
          </a:xfrm>
        </p:spPr>
      </p:pic>
      <p:pic>
        <p:nvPicPr>
          <p:cNvPr id="37897" name="Picture 9" descr="brysonproject-h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675" y="5229225"/>
            <a:ext cx="2786063" cy="188118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5022E-6 L 0.97656 0.0090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8" y="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1.66667E-6 -0.3044 " pathEditMode="relative" ptsTypes="AA">
                                      <p:cBhvr>
                                        <p:cTn id="8" dur="2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3044 L 0.02361 -0.88843 " pathEditMode="relative" ptsTypes="AA">
                                      <p:cBhvr>
                                        <p:cTn id="11" dur="2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b="1" smtClean="0">
                <a:solidFill>
                  <a:srgbClr val="006600"/>
                </a:solidFill>
                <a:latin typeface="Monotype Corsiva" pitchFamily="66" charset="0"/>
              </a:rPr>
              <a:t>Знак "Дорожные работы":</a:t>
            </a:r>
            <a:r>
              <a:rPr lang="ru-RU" sz="4000" b="1" smtClean="0"/>
              <a:t/>
            </a:r>
            <a:br>
              <a:rPr lang="ru-RU" sz="4000" b="1" smtClean="0"/>
            </a:br>
            <a:endParaRPr lang="ru-RU" sz="4000" b="1" smtClean="0"/>
          </a:p>
        </p:txBody>
      </p:sp>
      <p:sp>
        <p:nvSpPr>
          <p:cNvPr id="11267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z="2800" b="1" smtClean="0">
                <a:solidFill>
                  <a:srgbClr val="006600"/>
                </a:solidFill>
                <a:latin typeface="Verdana" pitchFamily="34" charset="0"/>
              </a:rPr>
              <a:t>   Знак "дорожные работы".</a:t>
            </a:r>
            <a:br>
              <a:rPr lang="ru-RU" sz="28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800" b="1" smtClean="0">
                <a:solidFill>
                  <a:srgbClr val="006600"/>
                </a:solidFill>
                <a:latin typeface="Verdana" pitchFamily="34" charset="0"/>
              </a:rPr>
              <a:t>Чинит здесь дорогу кто-то.</a:t>
            </a:r>
            <a:br>
              <a:rPr lang="ru-RU" sz="28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800" b="1" smtClean="0">
                <a:solidFill>
                  <a:srgbClr val="006600"/>
                </a:solidFill>
                <a:latin typeface="Verdana" pitchFamily="34" charset="0"/>
              </a:rPr>
              <a:t>Скорость сбавить нужно будет,</a:t>
            </a:r>
            <a:br>
              <a:rPr lang="ru-RU" sz="28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800" b="1" smtClean="0">
                <a:solidFill>
                  <a:srgbClr val="006600"/>
                </a:solidFill>
                <a:latin typeface="Verdana" pitchFamily="34" charset="0"/>
              </a:rPr>
              <a:t>Там ведь на дороге люди. </a:t>
            </a:r>
          </a:p>
        </p:txBody>
      </p:sp>
      <p:pic>
        <p:nvPicPr>
          <p:cNvPr id="11268" name="Picture 10" descr="1306766963_211144393_1---0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049463"/>
            <a:ext cx="4038600" cy="3627437"/>
          </a:xfrm>
        </p:spPr>
      </p:pic>
    </p:spTree>
  </p:cSld>
  <p:clrMapOvr>
    <a:masterClrMapping/>
  </p:clrMapOvr>
  <p:transition advClick="0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5400" b="1" dirty="0" smtClean="0">
                <a:solidFill>
                  <a:srgbClr val="006600"/>
                </a:solidFill>
                <a:latin typeface="Monotype Corsiva" pitchFamily="66" charset="0"/>
              </a:rPr>
              <a:t>Знак "Больница"</a:t>
            </a:r>
            <a:r>
              <a:rPr lang="ru-RU" dirty="0" smtClean="0"/>
              <a:t> </a:t>
            </a:r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z="2800" b="1" smtClean="0">
                <a:solidFill>
                  <a:srgbClr val="006600"/>
                </a:solidFill>
                <a:latin typeface="Verdana" pitchFamily="34" charset="0"/>
              </a:rPr>
              <a:t>   Если нужно вам лечиться,</a:t>
            </a:r>
            <a:br>
              <a:rPr lang="ru-RU" sz="28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800" b="1" smtClean="0">
                <a:solidFill>
                  <a:srgbClr val="006600"/>
                </a:solidFill>
                <a:latin typeface="Verdana" pitchFamily="34" charset="0"/>
              </a:rPr>
              <a:t>Знак подскажет, где больница.</a:t>
            </a:r>
            <a:br>
              <a:rPr lang="ru-RU" sz="28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800" b="1" smtClean="0">
                <a:solidFill>
                  <a:srgbClr val="006600"/>
                </a:solidFill>
                <a:latin typeface="Verdana" pitchFamily="34" charset="0"/>
              </a:rPr>
              <a:t>Сто серьезных докторов</a:t>
            </a:r>
            <a:br>
              <a:rPr lang="ru-RU" sz="28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800" b="1" smtClean="0">
                <a:solidFill>
                  <a:srgbClr val="006600"/>
                </a:solidFill>
                <a:latin typeface="Verdana" pitchFamily="34" charset="0"/>
              </a:rPr>
              <a:t>Там вам скажут: "Будь здоров!" </a:t>
            </a:r>
          </a:p>
        </p:txBody>
      </p:sp>
      <p:pic>
        <p:nvPicPr>
          <p:cNvPr id="12292" name="Picture 7" descr="0015-021-Punkt-pervoj-meditsinskoj-pomosch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1628775"/>
            <a:ext cx="3263900" cy="462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мальчи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825" y="2997200"/>
            <a:ext cx="1609725" cy="2130425"/>
          </a:xfrm>
          <a:prstGeom prst="rect">
            <a:avLst/>
          </a:prstGeom>
          <a:noFill/>
        </p:spPr>
      </p:pic>
      <p:pic>
        <p:nvPicPr>
          <p:cNvPr id="39941" name="Picture 5" descr="машинка1"/>
          <p:cNvPicPr>
            <a:picLocks noGrp="1" noChangeAspect="1" noChangeArrowheads="1"/>
          </p:cNvPicPr>
          <p:nvPr>
            <p:ph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23850" y="3357563"/>
            <a:ext cx="2754313" cy="2984500"/>
          </a:xfrm>
        </p:spPr>
      </p:pic>
    </p:spTree>
  </p:cSld>
  <p:clrMapOvr>
    <a:masterClrMapping/>
  </p:clrMapOvr>
  <p:transition advClick="0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2767E-6 L 0.90469 0.002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2" y="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-1.91071E-6 C 0.05763 0.0007 0.11076 0.00093 0.16701 0.00463 C 0.171 0.00578 0.17517 0.00555 0.17881 0.00764 C 0.18263 0.00972 0.18576 0.01319 0.1894 0.0155 C 0.19895 0.02822 0.21093 0.03308 0.22361 0.03748 C 0.23767 0.03655 0.2519 0.03586 0.26597 0.03447 C 0.2743 0.03354 0.26788 0.03354 0.27291 0.02822 C 0.2776 0.02337 0.28732 0.02313 0.29305 0.02175 C 0.30381 -0.00023 0.28802 -0.02059 0.3059 -0.03608 C 0.30729 -0.0414 0.30954 -0.04696 0.3118 -0.05181 C 0.31371 -0.05552 0.3177 -0.06269 0.3177 -0.06269 C 0.32083 -0.07541 0.31892 -0.06592 0.31892 -0.09253 L 0.32239 -0.12237 " pathEditMode="relative" ptsTypes="fffffffffffAA">
                                      <p:cBhvr>
                                        <p:cTn id="8" dur="3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>
                <a:solidFill>
                  <a:srgbClr val="0070C0"/>
                </a:solidFill>
                <a:latin typeface="Monotype Corsiva" pitchFamily="66" charset="0"/>
              </a:rPr>
              <a:t>Знак  "</a:t>
            </a:r>
            <a:r>
              <a:rPr lang="ru-RU" sz="4800" b="1" i="1" dirty="0" smtClean="0">
                <a:solidFill>
                  <a:srgbClr val="0070C0"/>
                </a:solidFill>
                <a:latin typeface="Monotype Corsiva" pitchFamily="66" charset="0"/>
              </a:rPr>
              <a:t>Велосипедная дорога</a:t>
            </a:r>
            <a:r>
              <a:rPr lang="ru-RU" sz="4800" b="1" dirty="0" smtClean="0">
                <a:solidFill>
                  <a:srgbClr val="0070C0"/>
                </a:solidFill>
                <a:latin typeface="Monotype Corsiva" pitchFamily="66" charset="0"/>
              </a:rPr>
              <a:t>"</a:t>
            </a:r>
            <a:r>
              <a:rPr lang="ru-RU" sz="4800" b="1" i="1" dirty="0" smtClean="0">
                <a:solidFill>
                  <a:srgbClr val="0070C0"/>
                </a:solidFill>
                <a:latin typeface="Monotype Corsiva" pitchFamily="66" charset="0"/>
              </a:rPr>
              <a:t>.</a:t>
            </a:r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4038600" cy="452596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  <a:t>   </a:t>
            </a:r>
            <a:r>
              <a:rPr lang="ru-RU" sz="2000" b="1" smtClean="0">
                <a:solidFill>
                  <a:srgbClr val="006600"/>
                </a:solidFill>
                <a:latin typeface="Verdana" pitchFamily="34" charset="0"/>
              </a:rPr>
              <a:t>У кого велосипед-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smtClean="0">
                <a:solidFill>
                  <a:srgbClr val="006600"/>
                </a:solidFill>
                <a:latin typeface="Verdana" pitchFamily="34" charset="0"/>
              </a:rPr>
              <a:t>   Говорят: «Проблемы нет,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smtClean="0">
                <a:solidFill>
                  <a:srgbClr val="006600"/>
                </a:solidFill>
                <a:latin typeface="Verdana" pitchFamily="34" charset="0"/>
              </a:rPr>
              <a:t>   Сел, педалями крути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smtClean="0">
                <a:solidFill>
                  <a:srgbClr val="006600"/>
                </a:solidFill>
                <a:latin typeface="Verdana" pitchFamily="34" charset="0"/>
              </a:rPr>
              <a:t>   Где захочешь- там кати!»</a:t>
            </a:r>
            <a:endParaRPr lang="ru-RU" sz="2000" b="1" u="sng" smtClean="0">
              <a:solidFill>
                <a:srgbClr val="006600"/>
              </a:solidFill>
              <a:latin typeface="Verdana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smtClean="0">
                <a:solidFill>
                  <a:srgbClr val="006600"/>
                </a:solidFill>
                <a:latin typeface="Verdana" pitchFamily="34" charset="0"/>
              </a:rPr>
              <a:t>   </a:t>
            </a:r>
            <a:r>
              <a:rPr lang="ru-RU" sz="2000" b="1" u="sng" smtClean="0">
                <a:solidFill>
                  <a:srgbClr val="006600"/>
                </a:solidFill>
                <a:latin typeface="Verdana" pitchFamily="34" charset="0"/>
              </a:rPr>
              <a:t>Всё не просто, всё не так</a:t>
            </a:r>
            <a:r>
              <a:rPr lang="ru-RU" sz="2000" b="1" smtClean="0">
                <a:solidFill>
                  <a:srgbClr val="006600"/>
                </a:solidFill>
                <a:latin typeface="Verdana" pitchFamily="34" charset="0"/>
              </a:rPr>
              <a:t>,-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smtClean="0">
                <a:solidFill>
                  <a:srgbClr val="006600"/>
                </a:solidFill>
                <a:latin typeface="Verdana" pitchFamily="34" charset="0"/>
              </a:rPr>
              <a:t>   </a:t>
            </a:r>
            <a:r>
              <a:rPr lang="ru-RU" sz="2000" b="1" u="sng" smtClean="0">
                <a:solidFill>
                  <a:srgbClr val="006600"/>
                </a:solidFill>
                <a:latin typeface="Verdana" pitchFamily="34" charset="0"/>
              </a:rPr>
              <a:t>Ездим там, где этот знак:</a:t>
            </a:r>
            <a:endParaRPr lang="ru-RU" sz="2000" b="1" smtClean="0">
              <a:solidFill>
                <a:srgbClr val="006600"/>
              </a:solidFill>
              <a:latin typeface="Verdana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smtClean="0">
                <a:solidFill>
                  <a:srgbClr val="006600"/>
                </a:solidFill>
                <a:latin typeface="Verdana" pitchFamily="34" charset="0"/>
              </a:rPr>
              <a:t>   Круг окрашен в синий цвет,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smtClean="0">
                <a:solidFill>
                  <a:srgbClr val="006600"/>
                </a:solidFill>
                <a:latin typeface="Verdana" pitchFamily="34" charset="0"/>
              </a:rPr>
              <a:t>   А в кругу- велосипед.</a:t>
            </a:r>
          </a:p>
          <a:p>
            <a:pPr>
              <a:lnSpc>
                <a:spcPct val="90000"/>
              </a:lnSpc>
            </a:pPr>
            <a:endParaRPr lang="ru-RU" sz="2000" b="1" smtClean="0">
              <a:solidFill>
                <a:srgbClr val="006600"/>
              </a:solidFill>
            </a:endParaRPr>
          </a:p>
        </p:txBody>
      </p:sp>
      <p:sp>
        <p:nvSpPr>
          <p:cNvPr id="27656" name="Rectangle 8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ru-RU" sz="2000" smtClean="0"/>
          </a:p>
        </p:txBody>
      </p:sp>
      <p:pic>
        <p:nvPicPr>
          <p:cNvPr id="27660" name="Picture 12" descr="traffic-sign-6639_6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1950" y="1071546"/>
            <a:ext cx="4972050" cy="497205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7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6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76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6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6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76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6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6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76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6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6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276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6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6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276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6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6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76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6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6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276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2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/>
      <p:bldP spid="2765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smtClean="0"/>
              <a:t>    </a:t>
            </a:r>
            <a: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  <a:t>Делаем ребятам </a:t>
            </a:r>
            <a:b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  <a:t>Предостережение: </a:t>
            </a:r>
            <a:b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  <a:t>Выучите срочно </a:t>
            </a:r>
            <a:b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  <a:t>Правила движения,</a:t>
            </a:r>
            <a:b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  <a:t/>
            </a:r>
            <a:b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  <a:t>Чтоб не волновались </a:t>
            </a:r>
            <a:b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  <a:t>Каждый день родители, </a:t>
            </a:r>
            <a:b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  <a:t>Чтоб спокойно мчались </a:t>
            </a:r>
            <a:b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  <a:t>Улицей водители!</a:t>
            </a:r>
          </a:p>
        </p:txBody>
      </p:sp>
      <p:pic>
        <p:nvPicPr>
          <p:cNvPr id="2051" name="Picture 8" descr="82215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1052513"/>
            <a:ext cx="3268663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Когда поют светофоры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" dur="3000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0" showWhenStopped="0">
                <p:cTn id="16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0" name="Picture 6" descr="оп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-2700338" y="1916113"/>
            <a:ext cx="4619626" cy="3273425"/>
          </a:xfrm>
        </p:spPr>
      </p:pic>
    </p:spTree>
  </p:cSld>
  <p:clrMapOvr>
    <a:masterClrMapping/>
  </p:clrMapOvr>
  <p:transition advClick="0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5.55556E-6 C 0.02136 -0.02825 0.04271 -0.05626 0.11198 -0.07131 C 0.18125 -0.08635 0.33472 -0.06876 0.41545 -0.09029 C 0.49618 -0.11181 0.5224 -0.18103 0.59636 -0.20001 C 0.67049 -0.21899 0.8092 -0.2014 0.85955 -0.20464 C 0.9099 -0.20788 0.90434 -0.21343 0.89879 -0.21899 " pathEditMode="relative" ptsTypes="aaaaaA">
                                      <p:cBhvr>
                                        <p:cTn id="6" dur="3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400" b="1" dirty="0" smtClean="0">
                <a:solidFill>
                  <a:srgbClr val="FF0000"/>
                </a:solidFill>
                <a:latin typeface="Verdana" pitchFamily="34" charset="0"/>
              </a:rPr>
              <a:t>Дорогие дети на дороге надо :</a:t>
            </a:r>
          </a:p>
        </p:txBody>
      </p:sp>
      <p:sp>
        <p:nvSpPr>
          <p:cNvPr id="13315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</a:t>
            </a:r>
            <a:r>
              <a:rPr lang="ru-RU" b="1" dirty="0" smtClean="0">
                <a:solidFill>
                  <a:srgbClr val="FF0000"/>
                </a:solidFill>
                <a:latin typeface="Verdana" pitchFamily="34" charset="0"/>
              </a:rPr>
              <a:t>Быть очень осторожными,</a:t>
            </a:r>
          </a:p>
          <a:p>
            <a:pPr eaLnBrk="1" hangingPunct="1">
              <a:buFontTx/>
              <a:buNone/>
            </a:pPr>
            <a:r>
              <a:rPr lang="ru-RU" b="1" dirty="0" smtClean="0">
                <a:solidFill>
                  <a:srgbClr val="FF0000"/>
                </a:solidFill>
                <a:latin typeface="Verdana" pitchFamily="34" charset="0"/>
              </a:rPr>
              <a:t>   Чтоб нас не     огорчить!</a:t>
            </a:r>
          </a:p>
          <a:p>
            <a:pPr>
              <a:buFontTx/>
              <a:buNone/>
            </a:pPr>
            <a:r>
              <a:rPr lang="ru-RU" b="1" dirty="0" smtClean="0">
                <a:solidFill>
                  <a:srgbClr val="FF0000"/>
                </a:solidFill>
                <a:latin typeface="Verdana" pitchFamily="34" charset="0"/>
              </a:rPr>
              <a:t>   И правила   дорожные</a:t>
            </a:r>
          </a:p>
          <a:p>
            <a:pPr>
              <a:buFontTx/>
              <a:buNone/>
            </a:pPr>
            <a:r>
              <a:rPr lang="ru-RU" b="1" dirty="0" smtClean="0">
                <a:solidFill>
                  <a:srgbClr val="FF0000"/>
                </a:solidFill>
                <a:latin typeface="Verdana" pitchFamily="34" charset="0"/>
              </a:rPr>
              <a:t>   Как следует учить!</a:t>
            </a:r>
          </a:p>
          <a:p>
            <a:pPr eaLnBrk="1" hangingPunct="1">
              <a:buFontTx/>
              <a:buNone/>
            </a:pPr>
            <a:endParaRPr lang="ru-RU" sz="3200" dirty="0" smtClean="0">
              <a:latin typeface="Verdana" pitchFamily="34" charset="0"/>
            </a:endParaRPr>
          </a:p>
        </p:txBody>
      </p:sp>
      <p:pic>
        <p:nvPicPr>
          <p:cNvPr id="13318" name="Picture 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32363" y="1989138"/>
            <a:ext cx="3575050" cy="3006725"/>
          </a:xfrm>
          <a:noFill/>
        </p:spPr>
      </p:pic>
    </p:spTree>
  </p:cSld>
  <p:clrMapOvr>
    <a:masterClrMapping/>
  </p:clrMapOvr>
  <p:transition advClick="0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2143139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Проверь себя 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2857496"/>
            <a:ext cx="6400800" cy="2781304"/>
          </a:xfrm>
        </p:spPr>
        <p:txBody>
          <a:bodyPr/>
          <a:lstStyle/>
          <a:p>
            <a:pPr marL="342900" indent="-342900">
              <a:buClr>
                <a:schemeClr val="tx2"/>
              </a:buClr>
              <a:buSzPct val="90000"/>
              <a:defRPr/>
            </a:pPr>
            <a:r>
              <a:rPr lang="ru-RU" sz="2800" b="1" dirty="0" smtClean="0">
                <a:solidFill>
                  <a:srgbClr val="7030A0"/>
                </a:solidFill>
              </a:rPr>
              <a:t>Состояние, когда не угрожает опасность. </a:t>
            </a:r>
          </a:p>
          <a:p>
            <a:pPr marL="342900" indent="-342900">
              <a:buClr>
                <a:schemeClr val="tx2"/>
              </a:buClr>
              <a:buSzPct val="90000"/>
              <a:defRPr/>
            </a:pPr>
            <a:r>
              <a:rPr lang="ru-RU" sz="2800" b="1" dirty="0" smtClean="0">
                <a:solidFill>
                  <a:srgbClr val="7030A0"/>
                </a:solidFill>
              </a:rPr>
              <a:t>Оно может быть обеспечено, при условии соблюдения правил всеми участниками дорожного </a:t>
            </a:r>
            <a:r>
              <a:rPr lang="ru-RU" sz="2800" b="1" dirty="0" smtClean="0">
                <a:solidFill>
                  <a:srgbClr val="7030A0"/>
                </a:solidFill>
              </a:rPr>
              <a:t>движения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</a:rPr>
              <a:t>(….) </a:t>
            </a:r>
            <a:endParaRPr lang="ru-RU" sz="2800" b="1" dirty="0" smtClean="0">
              <a:solidFill>
                <a:srgbClr val="7030A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4186238" cy="2584446"/>
          </a:xfr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2800" dirty="0" smtClean="0">
                <a:solidFill>
                  <a:srgbClr val="FF5050"/>
                </a:solidFill>
              </a:rPr>
              <a:t>Человек, находящийся </a:t>
            </a:r>
            <a:r>
              <a:rPr lang="ru-RU" sz="2800" dirty="0" smtClean="0">
                <a:solidFill>
                  <a:srgbClr val="FF5050"/>
                </a:solidFill>
              </a:rPr>
              <a:t>вне транспортного средства, участник </a:t>
            </a:r>
            <a:r>
              <a:rPr lang="ru-RU" sz="2800" dirty="0" smtClean="0">
                <a:solidFill>
                  <a:srgbClr val="FF5050"/>
                </a:solidFill>
              </a:rPr>
              <a:t>движения (….)</a:t>
            </a:r>
            <a:endParaRPr lang="ru-RU" sz="2800" dirty="0">
              <a:solidFill>
                <a:srgbClr val="FF505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929190" y="273050"/>
            <a:ext cx="3757610" cy="5853113"/>
          </a:xfrm>
        </p:spPr>
        <p:txBody>
          <a:bodyPr/>
          <a:lstStyle/>
          <a:p>
            <a:pPr algn="ctr">
              <a:buClr>
                <a:schemeClr val="tx2"/>
              </a:buClr>
              <a:buSzPct val="90000"/>
              <a:buNone/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Техническое средство, регулирующее дорожное движение на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перекрёстке (….)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3214686"/>
            <a:ext cx="3008313" cy="2911477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B0F0"/>
                </a:solidFill>
              </a:rPr>
              <a:t>Человек, управляющий каким-либо транспортным </a:t>
            </a:r>
            <a:r>
              <a:rPr lang="ru-RU" sz="2800" b="1" dirty="0" smtClean="0">
                <a:solidFill>
                  <a:srgbClr val="00B0F0"/>
                </a:solidFill>
              </a:rPr>
              <a:t>средством (….)</a:t>
            </a:r>
            <a:endParaRPr lang="ru-RU" sz="28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757610" cy="2655884"/>
          </a:xfrm>
        </p:spPr>
        <p:txBody>
          <a:bodyPr/>
          <a:lstStyle/>
          <a:p>
            <a:r>
              <a:rPr lang="ru-RU" sz="2800" dirty="0" smtClean="0">
                <a:solidFill>
                  <a:srgbClr val="0070C0"/>
                </a:solidFill>
              </a:rPr>
              <a:t>Дорожный знак, который  устанавливают вблизи школ? «Осторожно…» 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928934"/>
            <a:ext cx="3614734" cy="3197229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Аппарат для передачи информации на расстоянии. (мобильный …)</a:t>
            </a:r>
          </a:p>
          <a:p>
            <a:endParaRPr lang="ru-RU" dirty="0"/>
          </a:p>
        </p:txBody>
      </p:sp>
      <p:pic>
        <p:nvPicPr>
          <p:cNvPr id="1026" name="Picture 2" descr="C:\Users\Домашний\Desktop\iwbywwyc0_5d3ea1a8682cc85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29124" y="643731"/>
            <a:ext cx="4257676" cy="5111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Часть дороги для передвижения </a:t>
            </a:r>
            <a:r>
              <a:rPr lang="ru-RU" sz="2800" b="1" dirty="0" smtClean="0">
                <a:solidFill>
                  <a:srgbClr val="00B050"/>
                </a:solidFill>
              </a:rPr>
              <a:t>пешеходов (….)</a:t>
            </a:r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Полоса земли чаще  покрытая асфальтом для движения транспортных </a:t>
            </a:r>
            <a:r>
              <a:rPr lang="ru-RU" b="1" dirty="0" smtClean="0">
                <a:solidFill>
                  <a:srgbClr val="7030A0"/>
                </a:solidFill>
              </a:rPr>
              <a:t>средств (….)</a:t>
            </a:r>
            <a:endParaRPr lang="ru-RU" b="1" dirty="0" smtClean="0">
              <a:solidFill>
                <a:srgbClr val="7030A0"/>
              </a:solidFill>
            </a:endParaRP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Clr>
                <a:schemeClr val="tx2"/>
              </a:buClr>
              <a:buSzPct val="90000"/>
              <a:buNone/>
              <a:defRPr/>
            </a:pPr>
            <a:r>
              <a:rPr lang="ru-RU" b="1" dirty="0" smtClean="0">
                <a:solidFill>
                  <a:srgbClr val="663300"/>
                </a:solidFill>
              </a:rPr>
              <a:t>У него два колеса </a:t>
            </a:r>
          </a:p>
          <a:p>
            <a:pPr>
              <a:buClr>
                <a:schemeClr val="tx2"/>
              </a:buClr>
              <a:buSzPct val="90000"/>
              <a:buNone/>
              <a:defRPr/>
            </a:pPr>
            <a:r>
              <a:rPr lang="ru-RU" b="1" dirty="0" smtClean="0">
                <a:solidFill>
                  <a:srgbClr val="663300"/>
                </a:solidFill>
              </a:rPr>
              <a:t>И седло на раме, </a:t>
            </a:r>
          </a:p>
          <a:p>
            <a:pPr>
              <a:buClr>
                <a:schemeClr val="tx2"/>
              </a:buClr>
              <a:buSzPct val="90000"/>
              <a:buNone/>
              <a:defRPr/>
            </a:pPr>
            <a:r>
              <a:rPr lang="ru-RU" b="1" dirty="0" smtClean="0">
                <a:solidFill>
                  <a:srgbClr val="663300"/>
                </a:solidFill>
              </a:rPr>
              <a:t>Две педали есть внизу</a:t>
            </a:r>
          </a:p>
          <a:p>
            <a:pPr>
              <a:buClr>
                <a:schemeClr val="tx2"/>
              </a:buClr>
              <a:buSzPct val="90000"/>
              <a:buNone/>
              <a:defRPr/>
            </a:pPr>
            <a:r>
              <a:rPr lang="ru-RU" b="1" dirty="0" smtClean="0">
                <a:solidFill>
                  <a:srgbClr val="663300"/>
                </a:solidFill>
              </a:rPr>
              <a:t>Крутят их </a:t>
            </a:r>
            <a:r>
              <a:rPr lang="ru-RU" b="1" dirty="0" smtClean="0">
                <a:solidFill>
                  <a:srgbClr val="663300"/>
                </a:solidFill>
              </a:rPr>
              <a:t>ногами (….)</a:t>
            </a:r>
            <a:endParaRPr lang="ru-RU" b="1" dirty="0" smtClean="0">
              <a:solidFill>
                <a:srgbClr val="663300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148263" y="476250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Б</a:t>
            </a:r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5148263" y="908050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Е</a:t>
            </a:r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auto">
          <a:xfrm>
            <a:off x="5148263" y="13414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З</a:t>
            </a:r>
          </a:p>
        </p:txBody>
      </p:sp>
      <p:sp>
        <p:nvSpPr>
          <p:cNvPr id="3092" name="Rectangle 20"/>
          <p:cNvSpPr>
            <a:spLocks noChangeArrowheads="1"/>
          </p:cNvSpPr>
          <p:nvPr/>
        </p:nvSpPr>
        <p:spPr bwMode="auto">
          <a:xfrm>
            <a:off x="5148263" y="17732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О</a:t>
            </a:r>
          </a:p>
        </p:txBody>
      </p:sp>
      <p:sp>
        <p:nvSpPr>
          <p:cNvPr id="3093" name="Rectangle 21"/>
          <p:cNvSpPr>
            <a:spLocks noChangeArrowheads="1"/>
          </p:cNvSpPr>
          <p:nvPr/>
        </p:nvSpPr>
        <p:spPr bwMode="auto">
          <a:xfrm>
            <a:off x="5148263" y="22050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П</a:t>
            </a:r>
          </a:p>
        </p:txBody>
      </p:sp>
      <p:sp>
        <p:nvSpPr>
          <p:cNvPr id="3094" name="Rectangle 22"/>
          <p:cNvSpPr>
            <a:spLocks noChangeArrowheads="1"/>
          </p:cNvSpPr>
          <p:nvPr/>
        </p:nvSpPr>
        <p:spPr bwMode="auto">
          <a:xfrm>
            <a:off x="5148263" y="26368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А</a:t>
            </a:r>
          </a:p>
        </p:txBody>
      </p:sp>
      <p:sp>
        <p:nvSpPr>
          <p:cNvPr id="3095" name="Rectangle 23"/>
          <p:cNvSpPr>
            <a:spLocks noChangeArrowheads="1"/>
          </p:cNvSpPr>
          <p:nvPr/>
        </p:nvSpPr>
        <p:spPr bwMode="auto">
          <a:xfrm>
            <a:off x="5148263" y="30686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/>
              <a:t>С</a:t>
            </a:r>
          </a:p>
        </p:txBody>
      </p:sp>
      <p:sp>
        <p:nvSpPr>
          <p:cNvPr id="3096" name="Rectangle 24"/>
          <p:cNvSpPr>
            <a:spLocks noChangeArrowheads="1"/>
          </p:cNvSpPr>
          <p:nvPr/>
        </p:nvSpPr>
        <p:spPr bwMode="auto">
          <a:xfrm>
            <a:off x="5148263" y="35004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Н</a:t>
            </a:r>
          </a:p>
        </p:txBody>
      </p:sp>
      <p:sp>
        <p:nvSpPr>
          <p:cNvPr id="3097" name="Rectangle 25"/>
          <p:cNvSpPr>
            <a:spLocks noChangeArrowheads="1"/>
          </p:cNvSpPr>
          <p:nvPr/>
        </p:nvSpPr>
        <p:spPr bwMode="auto">
          <a:xfrm>
            <a:off x="5148263" y="39338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О</a:t>
            </a:r>
          </a:p>
        </p:txBody>
      </p:sp>
      <p:sp>
        <p:nvSpPr>
          <p:cNvPr id="3098" name="Rectangle 26"/>
          <p:cNvSpPr>
            <a:spLocks noChangeArrowheads="1"/>
          </p:cNvSpPr>
          <p:nvPr/>
        </p:nvSpPr>
        <p:spPr bwMode="auto">
          <a:xfrm>
            <a:off x="5148263" y="43656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С</a:t>
            </a:r>
          </a:p>
        </p:txBody>
      </p:sp>
      <p:sp>
        <p:nvSpPr>
          <p:cNvPr id="3099" name="Rectangle 27"/>
          <p:cNvSpPr>
            <a:spLocks noChangeArrowheads="1"/>
          </p:cNvSpPr>
          <p:nvPr/>
        </p:nvSpPr>
        <p:spPr bwMode="auto">
          <a:xfrm>
            <a:off x="5148263" y="47974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Т</a:t>
            </a:r>
          </a:p>
        </p:txBody>
      </p:sp>
      <p:sp>
        <p:nvSpPr>
          <p:cNvPr id="3100" name="Rectangle 28"/>
          <p:cNvSpPr>
            <a:spLocks noChangeArrowheads="1"/>
          </p:cNvSpPr>
          <p:nvPr/>
        </p:nvSpPr>
        <p:spPr bwMode="auto">
          <a:xfrm>
            <a:off x="5148263" y="52292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Ь</a:t>
            </a:r>
          </a:p>
        </p:txBody>
      </p:sp>
      <p:sp>
        <p:nvSpPr>
          <p:cNvPr id="3102" name="Rectangle 30"/>
          <p:cNvSpPr>
            <a:spLocks noChangeArrowheads="1"/>
          </p:cNvSpPr>
          <p:nvPr/>
        </p:nvSpPr>
        <p:spPr bwMode="auto">
          <a:xfrm>
            <a:off x="2555875" y="52292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О</a:t>
            </a:r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auto">
          <a:xfrm>
            <a:off x="3419475" y="52292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И</a:t>
            </a:r>
          </a:p>
        </p:txBody>
      </p:sp>
      <p:sp>
        <p:nvSpPr>
          <p:cNvPr id="3104" name="Rectangle 32"/>
          <p:cNvSpPr>
            <a:spLocks noChangeArrowheads="1"/>
          </p:cNvSpPr>
          <p:nvPr/>
        </p:nvSpPr>
        <p:spPr bwMode="auto">
          <a:xfrm>
            <a:off x="2987675" y="52292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Д</a:t>
            </a:r>
          </a:p>
        </p:txBody>
      </p:sp>
      <p:sp>
        <p:nvSpPr>
          <p:cNvPr id="3105" name="Rectangle 33"/>
          <p:cNvSpPr>
            <a:spLocks noChangeArrowheads="1"/>
          </p:cNvSpPr>
          <p:nvPr/>
        </p:nvSpPr>
        <p:spPr bwMode="auto">
          <a:xfrm>
            <a:off x="2124075" y="52292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В</a:t>
            </a:r>
          </a:p>
        </p:txBody>
      </p:sp>
      <p:sp>
        <p:nvSpPr>
          <p:cNvPr id="3106" name="Rectangle 34"/>
          <p:cNvSpPr>
            <a:spLocks noChangeArrowheads="1"/>
          </p:cNvSpPr>
          <p:nvPr/>
        </p:nvSpPr>
        <p:spPr bwMode="auto">
          <a:xfrm>
            <a:off x="3851275" y="52292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Т</a:t>
            </a:r>
          </a:p>
        </p:txBody>
      </p:sp>
      <p:sp>
        <p:nvSpPr>
          <p:cNvPr id="3107" name="Rectangle 35"/>
          <p:cNvSpPr>
            <a:spLocks noChangeArrowheads="1"/>
          </p:cNvSpPr>
          <p:nvPr/>
        </p:nvSpPr>
        <p:spPr bwMode="auto">
          <a:xfrm>
            <a:off x="4284663" y="52292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Е</a:t>
            </a:r>
          </a:p>
        </p:txBody>
      </p:sp>
      <p:sp>
        <p:nvSpPr>
          <p:cNvPr id="3108" name="Rectangle 36"/>
          <p:cNvSpPr>
            <a:spLocks noChangeArrowheads="1"/>
          </p:cNvSpPr>
          <p:nvPr/>
        </p:nvSpPr>
        <p:spPr bwMode="auto">
          <a:xfrm>
            <a:off x="4716463" y="52292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Л</a:t>
            </a:r>
          </a:p>
        </p:txBody>
      </p:sp>
      <p:sp>
        <p:nvSpPr>
          <p:cNvPr id="3109" name="Rectangle 37"/>
          <p:cNvSpPr>
            <a:spLocks noChangeArrowheads="1"/>
          </p:cNvSpPr>
          <p:nvPr/>
        </p:nvSpPr>
        <p:spPr bwMode="auto">
          <a:xfrm>
            <a:off x="4284663" y="60928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И</a:t>
            </a:r>
          </a:p>
        </p:txBody>
      </p:sp>
      <p:sp>
        <p:nvSpPr>
          <p:cNvPr id="3110" name="Rectangle 38"/>
          <p:cNvSpPr>
            <a:spLocks noChangeArrowheads="1"/>
          </p:cNvSpPr>
          <p:nvPr/>
        </p:nvSpPr>
        <p:spPr bwMode="auto">
          <a:xfrm>
            <a:off x="4284663" y="56610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Т</a:t>
            </a:r>
          </a:p>
        </p:txBody>
      </p:sp>
      <p:sp>
        <p:nvSpPr>
          <p:cNvPr id="3111" name="Rectangle 39"/>
          <p:cNvSpPr>
            <a:spLocks noChangeArrowheads="1"/>
          </p:cNvSpPr>
          <p:nvPr/>
        </p:nvSpPr>
        <p:spPr bwMode="auto">
          <a:xfrm>
            <a:off x="4284663" y="47974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Д</a:t>
            </a:r>
          </a:p>
        </p:txBody>
      </p:sp>
      <p:sp>
        <p:nvSpPr>
          <p:cNvPr id="3112" name="Rectangle 40"/>
          <p:cNvSpPr>
            <a:spLocks noChangeArrowheads="1"/>
          </p:cNvSpPr>
          <p:nvPr/>
        </p:nvSpPr>
        <p:spPr bwMode="auto">
          <a:xfrm>
            <a:off x="2555875" y="30686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Т</a:t>
            </a:r>
          </a:p>
        </p:txBody>
      </p:sp>
      <p:sp>
        <p:nvSpPr>
          <p:cNvPr id="3113" name="Rectangle 41"/>
          <p:cNvSpPr>
            <a:spLocks noChangeArrowheads="1"/>
          </p:cNvSpPr>
          <p:nvPr/>
        </p:nvSpPr>
        <p:spPr bwMode="auto">
          <a:xfrm>
            <a:off x="2555875" y="35004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Е</a:t>
            </a:r>
          </a:p>
        </p:txBody>
      </p:sp>
      <p:sp>
        <p:nvSpPr>
          <p:cNvPr id="3114" name="Rectangle 42"/>
          <p:cNvSpPr>
            <a:spLocks noChangeArrowheads="1"/>
          </p:cNvSpPr>
          <p:nvPr/>
        </p:nvSpPr>
        <p:spPr bwMode="auto">
          <a:xfrm>
            <a:off x="2555875" y="39338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Л</a:t>
            </a:r>
          </a:p>
        </p:txBody>
      </p:sp>
      <p:sp>
        <p:nvSpPr>
          <p:cNvPr id="3115" name="Rectangle 43"/>
          <p:cNvSpPr>
            <a:spLocks noChangeArrowheads="1"/>
          </p:cNvSpPr>
          <p:nvPr/>
        </p:nvSpPr>
        <p:spPr bwMode="auto">
          <a:xfrm>
            <a:off x="2555875" y="43656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Е</a:t>
            </a:r>
          </a:p>
        </p:txBody>
      </p: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2555875" y="47974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Ф</a:t>
            </a:r>
          </a:p>
        </p:txBody>
      </p:sp>
      <p:sp>
        <p:nvSpPr>
          <p:cNvPr id="3117" name="Rectangle 45"/>
          <p:cNvSpPr>
            <a:spLocks noChangeArrowheads="1"/>
          </p:cNvSpPr>
          <p:nvPr/>
        </p:nvSpPr>
        <p:spPr bwMode="auto">
          <a:xfrm>
            <a:off x="2555875" y="56610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Н</a:t>
            </a: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7740650" y="47974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Р</a:t>
            </a: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7308850" y="47974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А</a:t>
            </a:r>
          </a:p>
        </p:txBody>
      </p:sp>
      <p:sp>
        <p:nvSpPr>
          <p:cNvPr id="3120" name="Rectangle 48"/>
          <p:cNvSpPr>
            <a:spLocks noChangeArrowheads="1"/>
          </p:cNvSpPr>
          <p:nvPr/>
        </p:nvSpPr>
        <p:spPr bwMode="auto">
          <a:xfrm>
            <a:off x="6877050" y="47974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У</a:t>
            </a: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6443663" y="47974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Т</a:t>
            </a:r>
          </a:p>
        </p:txBody>
      </p:sp>
      <p:sp>
        <p:nvSpPr>
          <p:cNvPr id="3122" name="Rectangle 50"/>
          <p:cNvSpPr>
            <a:spLocks noChangeArrowheads="1"/>
          </p:cNvSpPr>
          <p:nvPr/>
        </p:nvSpPr>
        <p:spPr bwMode="auto">
          <a:xfrm>
            <a:off x="6011863" y="47974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О</a:t>
            </a:r>
          </a:p>
        </p:txBody>
      </p:sp>
      <p:sp>
        <p:nvSpPr>
          <p:cNvPr id="3123" name="Rectangle 51"/>
          <p:cNvSpPr>
            <a:spLocks noChangeArrowheads="1"/>
          </p:cNvSpPr>
          <p:nvPr/>
        </p:nvSpPr>
        <p:spPr bwMode="auto">
          <a:xfrm>
            <a:off x="5580063" y="47974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Р</a:t>
            </a:r>
          </a:p>
        </p:txBody>
      </p:sp>
      <p:sp>
        <p:nvSpPr>
          <p:cNvPr id="3124" name="Rectangle 52"/>
          <p:cNvSpPr>
            <a:spLocks noChangeArrowheads="1"/>
          </p:cNvSpPr>
          <p:nvPr/>
        </p:nvSpPr>
        <p:spPr bwMode="auto">
          <a:xfrm>
            <a:off x="3851275" y="39338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Д</a:t>
            </a:r>
          </a:p>
        </p:txBody>
      </p:sp>
      <p:sp>
        <p:nvSpPr>
          <p:cNvPr id="3125" name="Rectangle 53"/>
          <p:cNvSpPr>
            <a:spLocks noChangeArrowheads="1"/>
          </p:cNvSpPr>
          <p:nvPr/>
        </p:nvSpPr>
        <p:spPr bwMode="auto">
          <a:xfrm>
            <a:off x="6011863" y="39338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А</a:t>
            </a:r>
          </a:p>
        </p:txBody>
      </p:sp>
      <p:sp>
        <p:nvSpPr>
          <p:cNvPr id="3126" name="Rectangle 54"/>
          <p:cNvSpPr>
            <a:spLocks noChangeArrowheads="1"/>
          </p:cNvSpPr>
          <p:nvPr/>
        </p:nvSpPr>
        <p:spPr bwMode="auto">
          <a:xfrm>
            <a:off x="5580063" y="39338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Г</a:t>
            </a:r>
          </a:p>
        </p:txBody>
      </p:sp>
      <p:sp>
        <p:nvSpPr>
          <p:cNvPr id="3127" name="Rectangle 55"/>
          <p:cNvSpPr>
            <a:spLocks noChangeArrowheads="1"/>
          </p:cNvSpPr>
          <p:nvPr/>
        </p:nvSpPr>
        <p:spPr bwMode="auto">
          <a:xfrm>
            <a:off x="4284663" y="39338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О</a:t>
            </a:r>
          </a:p>
        </p:txBody>
      </p:sp>
      <p:sp>
        <p:nvSpPr>
          <p:cNvPr id="3128" name="Rectangle 56"/>
          <p:cNvSpPr>
            <a:spLocks noChangeArrowheads="1"/>
          </p:cNvSpPr>
          <p:nvPr/>
        </p:nvSpPr>
        <p:spPr bwMode="auto">
          <a:xfrm>
            <a:off x="4716463" y="39338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Р</a:t>
            </a:r>
          </a:p>
        </p:txBody>
      </p:sp>
      <p:sp>
        <p:nvSpPr>
          <p:cNvPr id="3129" name="Rectangle 57"/>
          <p:cNvSpPr>
            <a:spLocks noChangeArrowheads="1"/>
          </p:cNvSpPr>
          <p:nvPr/>
        </p:nvSpPr>
        <p:spPr bwMode="auto">
          <a:xfrm>
            <a:off x="3419475" y="30686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В</a:t>
            </a:r>
          </a:p>
        </p:txBody>
      </p:sp>
      <p:sp>
        <p:nvSpPr>
          <p:cNvPr id="3130" name="Rectangle 58"/>
          <p:cNvSpPr>
            <a:spLocks noChangeArrowheads="1"/>
          </p:cNvSpPr>
          <p:nvPr/>
        </p:nvSpPr>
        <p:spPr bwMode="auto">
          <a:xfrm>
            <a:off x="3851275" y="30686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Е</a:t>
            </a:r>
          </a:p>
        </p:txBody>
      </p:sp>
      <p:sp>
        <p:nvSpPr>
          <p:cNvPr id="3131" name="Rectangle 59"/>
          <p:cNvSpPr>
            <a:spLocks noChangeArrowheads="1"/>
          </p:cNvSpPr>
          <p:nvPr/>
        </p:nvSpPr>
        <p:spPr bwMode="auto">
          <a:xfrm>
            <a:off x="4284663" y="30686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Л</a:t>
            </a:r>
          </a:p>
        </p:txBody>
      </p:sp>
      <p:sp>
        <p:nvSpPr>
          <p:cNvPr id="3132" name="Rectangle 60"/>
          <p:cNvSpPr>
            <a:spLocks noChangeArrowheads="1"/>
          </p:cNvSpPr>
          <p:nvPr/>
        </p:nvSpPr>
        <p:spPr bwMode="auto">
          <a:xfrm>
            <a:off x="4716463" y="30686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О</a:t>
            </a:r>
          </a:p>
        </p:txBody>
      </p:sp>
      <p:sp>
        <p:nvSpPr>
          <p:cNvPr id="3133" name="Rectangle 61"/>
          <p:cNvSpPr>
            <a:spLocks noChangeArrowheads="1"/>
          </p:cNvSpPr>
          <p:nvPr/>
        </p:nvSpPr>
        <p:spPr bwMode="auto">
          <a:xfrm>
            <a:off x="6877050" y="30686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Д</a:t>
            </a:r>
          </a:p>
        </p:txBody>
      </p:sp>
      <p:sp>
        <p:nvSpPr>
          <p:cNvPr id="3134" name="Rectangle 62"/>
          <p:cNvSpPr>
            <a:spLocks noChangeArrowheads="1"/>
          </p:cNvSpPr>
          <p:nvPr/>
        </p:nvSpPr>
        <p:spPr bwMode="auto">
          <a:xfrm>
            <a:off x="6443663" y="30686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Е</a:t>
            </a:r>
          </a:p>
        </p:txBody>
      </p:sp>
      <p:sp>
        <p:nvSpPr>
          <p:cNvPr id="3135" name="Rectangle 63"/>
          <p:cNvSpPr>
            <a:spLocks noChangeArrowheads="1"/>
          </p:cNvSpPr>
          <p:nvPr/>
        </p:nvSpPr>
        <p:spPr bwMode="auto">
          <a:xfrm>
            <a:off x="6011863" y="30686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П</a:t>
            </a:r>
          </a:p>
        </p:txBody>
      </p:sp>
      <p:sp>
        <p:nvSpPr>
          <p:cNvPr id="3136" name="Rectangle 64"/>
          <p:cNvSpPr>
            <a:spLocks noChangeArrowheads="1"/>
          </p:cNvSpPr>
          <p:nvPr/>
        </p:nvSpPr>
        <p:spPr bwMode="auto">
          <a:xfrm>
            <a:off x="5580063" y="30686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И</a:t>
            </a:r>
          </a:p>
        </p:txBody>
      </p:sp>
      <p:sp>
        <p:nvSpPr>
          <p:cNvPr id="3137" name="Rectangle 65"/>
          <p:cNvSpPr>
            <a:spLocks noChangeArrowheads="1"/>
          </p:cNvSpPr>
          <p:nvPr/>
        </p:nvSpPr>
        <p:spPr bwMode="auto">
          <a:xfrm>
            <a:off x="6443663" y="17732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Р</a:t>
            </a:r>
          </a:p>
        </p:txBody>
      </p:sp>
      <p:sp>
        <p:nvSpPr>
          <p:cNvPr id="3138" name="Rectangle 66"/>
          <p:cNvSpPr>
            <a:spLocks noChangeArrowheads="1"/>
          </p:cNvSpPr>
          <p:nvPr/>
        </p:nvSpPr>
        <p:spPr bwMode="auto">
          <a:xfrm>
            <a:off x="6011863" y="17732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О</a:t>
            </a:r>
          </a:p>
        </p:txBody>
      </p:sp>
      <p:sp>
        <p:nvSpPr>
          <p:cNvPr id="3139" name="Rectangle 67"/>
          <p:cNvSpPr>
            <a:spLocks noChangeArrowheads="1"/>
          </p:cNvSpPr>
          <p:nvPr/>
        </p:nvSpPr>
        <p:spPr bwMode="auto">
          <a:xfrm>
            <a:off x="5580063" y="17732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Ф</a:t>
            </a:r>
          </a:p>
        </p:txBody>
      </p:sp>
      <p:sp>
        <p:nvSpPr>
          <p:cNvPr id="3140" name="Rectangle 68"/>
          <p:cNvSpPr>
            <a:spLocks noChangeArrowheads="1"/>
          </p:cNvSpPr>
          <p:nvPr/>
        </p:nvSpPr>
        <p:spPr bwMode="auto">
          <a:xfrm>
            <a:off x="3419475" y="17732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С</a:t>
            </a:r>
          </a:p>
        </p:txBody>
      </p:sp>
      <p:sp>
        <p:nvSpPr>
          <p:cNvPr id="3141" name="Rectangle 69"/>
          <p:cNvSpPr>
            <a:spLocks noChangeArrowheads="1"/>
          </p:cNvSpPr>
          <p:nvPr/>
        </p:nvSpPr>
        <p:spPr bwMode="auto">
          <a:xfrm>
            <a:off x="3851275" y="17732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В</a:t>
            </a:r>
          </a:p>
        </p:txBody>
      </p:sp>
      <p:sp>
        <p:nvSpPr>
          <p:cNvPr id="3142" name="Rectangle 70"/>
          <p:cNvSpPr>
            <a:spLocks noChangeArrowheads="1"/>
          </p:cNvSpPr>
          <p:nvPr/>
        </p:nvSpPr>
        <p:spPr bwMode="auto">
          <a:xfrm>
            <a:off x="4284663" y="17732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Е</a:t>
            </a:r>
          </a:p>
        </p:txBody>
      </p:sp>
      <p:sp>
        <p:nvSpPr>
          <p:cNvPr id="3143" name="Rectangle 71"/>
          <p:cNvSpPr>
            <a:spLocks noChangeArrowheads="1"/>
          </p:cNvSpPr>
          <p:nvPr/>
        </p:nvSpPr>
        <p:spPr bwMode="auto">
          <a:xfrm>
            <a:off x="4716463" y="17732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Т</a:t>
            </a:r>
          </a:p>
        </p:txBody>
      </p:sp>
      <p:sp>
        <p:nvSpPr>
          <p:cNvPr id="3144" name="Rectangle 72"/>
          <p:cNvSpPr>
            <a:spLocks noChangeArrowheads="1"/>
          </p:cNvSpPr>
          <p:nvPr/>
        </p:nvSpPr>
        <p:spPr bwMode="auto">
          <a:xfrm>
            <a:off x="3851275" y="908050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П</a:t>
            </a:r>
          </a:p>
        </p:txBody>
      </p:sp>
      <p:sp>
        <p:nvSpPr>
          <p:cNvPr id="3145" name="Rectangle 73"/>
          <p:cNvSpPr>
            <a:spLocks noChangeArrowheads="1"/>
          </p:cNvSpPr>
          <p:nvPr/>
        </p:nvSpPr>
        <p:spPr bwMode="auto">
          <a:xfrm>
            <a:off x="5580063" y="908050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Х</a:t>
            </a:r>
          </a:p>
        </p:txBody>
      </p:sp>
      <p:sp>
        <p:nvSpPr>
          <p:cNvPr id="3146" name="Rectangle 74"/>
          <p:cNvSpPr>
            <a:spLocks noChangeArrowheads="1"/>
          </p:cNvSpPr>
          <p:nvPr/>
        </p:nvSpPr>
        <p:spPr bwMode="auto">
          <a:xfrm>
            <a:off x="6011863" y="908050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О</a:t>
            </a:r>
          </a:p>
        </p:txBody>
      </p:sp>
      <p:sp>
        <p:nvSpPr>
          <p:cNvPr id="3147" name="Rectangle 75"/>
          <p:cNvSpPr>
            <a:spLocks noChangeArrowheads="1"/>
          </p:cNvSpPr>
          <p:nvPr/>
        </p:nvSpPr>
        <p:spPr bwMode="auto">
          <a:xfrm>
            <a:off x="6443663" y="908050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Д</a:t>
            </a:r>
          </a:p>
        </p:txBody>
      </p:sp>
      <p:sp>
        <p:nvSpPr>
          <p:cNvPr id="3148" name="Rectangle 76"/>
          <p:cNvSpPr>
            <a:spLocks noChangeArrowheads="1"/>
          </p:cNvSpPr>
          <p:nvPr/>
        </p:nvSpPr>
        <p:spPr bwMode="auto">
          <a:xfrm>
            <a:off x="4284663" y="908050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Е</a:t>
            </a:r>
          </a:p>
        </p:txBody>
      </p:sp>
      <p:sp>
        <p:nvSpPr>
          <p:cNvPr id="3149" name="Rectangle 77"/>
          <p:cNvSpPr>
            <a:spLocks noChangeArrowheads="1"/>
          </p:cNvSpPr>
          <p:nvPr/>
        </p:nvSpPr>
        <p:spPr bwMode="auto">
          <a:xfrm>
            <a:off x="4716463" y="908050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3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3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3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3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3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3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3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500"/>
                            </p:stCondLst>
                            <p:childTnLst>
                              <p:par>
                                <p:cTn id="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3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000"/>
                            </p:stCondLst>
                            <p:childTnLst>
                              <p:par>
                                <p:cTn id="9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3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3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3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3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3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3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500"/>
                            </p:stCondLst>
                            <p:childTnLst>
                              <p:par>
                                <p:cTn id="1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3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3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3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500"/>
                            </p:stCondLst>
                            <p:childTnLst>
                              <p:par>
                                <p:cTn id="1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3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3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500"/>
                            </p:stCondLst>
                            <p:childTnLst>
                              <p:par>
                                <p:cTn id="1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3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000"/>
                            </p:stCondLst>
                            <p:childTnLst>
                              <p:par>
                                <p:cTn id="1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3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3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500"/>
                                        <p:tgtEl>
                                          <p:spTgt spid="3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8" dur="500"/>
                                        <p:tgtEl>
                                          <p:spTgt spid="3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500"/>
                            </p:stCondLst>
                            <p:childTnLst>
                              <p:par>
                                <p:cTn id="17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2" dur="500"/>
                                        <p:tgtEl>
                                          <p:spTgt spid="3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000"/>
                            </p:stCondLst>
                            <p:childTnLst>
                              <p:par>
                                <p:cTn id="1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" dur="500"/>
                                        <p:tgtEl>
                                          <p:spTgt spid="3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500"/>
                            </p:stCondLst>
                            <p:childTnLst>
                              <p:par>
                                <p:cTn id="1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3000"/>
                            </p:stCondLst>
                            <p:childTnLst>
                              <p:par>
                                <p:cTn id="18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4" dur="500"/>
                                        <p:tgtEl>
                                          <p:spTgt spid="3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500"/>
                            </p:stCondLst>
                            <p:childTnLst>
                              <p:par>
                                <p:cTn id="18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8" dur="500"/>
                                        <p:tgtEl>
                                          <p:spTgt spid="3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3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"/>
                            </p:stCondLst>
                            <p:childTnLst>
                              <p:par>
                                <p:cTn id="1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7" dur="500"/>
                                        <p:tgtEl>
                                          <p:spTgt spid="3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1" dur="500"/>
                                        <p:tgtEl>
                                          <p:spTgt spid="3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500"/>
                            </p:stCondLst>
                            <p:childTnLst>
                              <p:par>
                                <p:cTn id="20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5" dur="500"/>
                                        <p:tgtEl>
                                          <p:spTgt spid="3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000"/>
                            </p:stCondLst>
                            <p:childTnLst>
                              <p:par>
                                <p:cTn id="20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9" dur="500"/>
                                        <p:tgtEl>
                                          <p:spTgt spid="3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3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8" dur="500"/>
                                        <p:tgtEl>
                                          <p:spTgt spid="3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500"/>
                            </p:stCondLst>
                            <p:childTnLst>
                              <p:par>
                                <p:cTn id="2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2" dur="500"/>
                                        <p:tgtEl>
                                          <p:spTgt spid="3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6" dur="500"/>
                                        <p:tgtEl>
                                          <p:spTgt spid="3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1" dur="5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500"/>
                            </p:stCondLst>
                            <p:childTnLst>
                              <p:par>
                                <p:cTn id="2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5" dur="500"/>
                                        <p:tgtEl>
                                          <p:spTgt spid="3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1000"/>
                            </p:stCondLst>
                            <p:childTnLst>
                              <p:par>
                                <p:cTn id="2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9" dur="500"/>
                                        <p:tgtEl>
                                          <p:spTgt spid="3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1500"/>
                            </p:stCondLst>
                            <p:childTnLst>
                              <p:par>
                                <p:cTn id="2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3" dur="500"/>
                                        <p:tgtEl>
                                          <p:spTgt spid="3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000"/>
                            </p:stCondLst>
                            <p:childTnLst>
                              <p:par>
                                <p:cTn id="2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7" dur="500"/>
                                        <p:tgtEl>
                                          <p:spTgt spid="3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2500"/>
                            </p:stCondLst>
                            <p:childTnLst>
                              <p:par>
                                <p:cTn id="2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1" dur="500"/>
                                        <p:tgtEl>
                                          <p:spTgt spid="3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Будьте внимательны и осторожны</a:t>
            </a:r>
            <a:endParaRPr lang="ru-RU" dirty="0"/>
          </a:p>
        </p:txBody>
      </p:sp>
      <p:pic>
        <p:nvPicPr>
          <p:cNvPr id="5" name="Рисунок 4" descr="img8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85938" y="642938"/>
            <a:ext cx="5486400" cy="41148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</a:rPr>
              <a:t>Спасибо за внимание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Помни правила движения как  таблицу умножения</a:t>
            </a:r>
            <a:endParaRPr lang="ru-RU" sz="4800" b="1" dirty="0" smtClean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075" name="Rectangle 9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smtClean="0"/>
              <a:t>    </a:t>
            </a:r>
            <a:r>
              <a:rPr lang="ru-RU" b="1" smtClean="0">
                <a:solidFill>
                  <a:srgbClr val="006600"/>
                </a:solidFill>
                <a:latin typeface="Verdana" pitchFamily="34" charset="0"/>
              </a:rPr>
              <a:t>Там, где шумный перекресток, </a:t>
            </a:r>
            <a:br>
              <a:rPr lang="ru-RU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b="1" smtClean="0">
                <a:solidFill>
                  <a:srgbClr val="006600"/>
                </a:solidFill>
                <a:latin typeface="Verdana" pitchFamily="34" charset="0"/>
              </a:rPr>
              <a:t>Где машин не сосчитать, </a:t>
            </a:r>
            <a:br>
              <a:rPr lang="ru-RU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b="1" smtClean="0">
                <a:solidFill>
                  <a:srgbClr val="006600"/>
                </a:solidFill>
                <a:latin typeface="Verdana" pitchFamily="34" charset="0"/>
              </a:rPr>
              <a:t>Перейти не так уж просто, </a:t>
            </a:r>
            <a:br>
              <a:rPr lang="ru-RU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b="1" smtClean="0">
                <a:solidFill>
                  <a:srgbClr val="006600"/>
                </a:solidFill>
                <a:latin typeface="Verdana" pitchFamily="34" charset="0"/>
              </a:rPr>
              <a:t>Если правила не знать. </a:t>
            </a:r>
            <a:br>
              <a:rPr lang="ru-RU" b="1" smtClean="0">
                <a:solidFill>
                  <a:srgbClr val="006600"/>
                </a:solidFill>
                <a:latin typeface="Verdana" pitchFamily="34" charset="0"/>
              </a:rPr>
            </a:br>
            <a:endParaRPr lang="ru-RU" b="1" smtClean="0">
              <a:solidFill>
                <a:srgbClr val="006600"/>
              </a:solidFill>
              <a:latin typeface="Verdana" pitchFamily="34" charset="0"/>
            </a:endParaRPr>
          </a:p>
        </p:txBody>
      </p:sp>
      <p:pic>
        <p:nvPicPr>
          <p:cNvPr id="3076" name="Picture 12" descr="svetoforchi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412875"/>
            <a:ext cx="441960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5400" b="1" dirty="0" smtClean="0">
                <a:solidFill>
                  <a:srgbClr val="0070C0"/>
                </a:solidFill>
                <a:latin typeface="Monotype Corsiva" pitchFamily="66" charset="0"/>
              </a:rPr>
              <a:t>Знак «ПЕРЕХОД»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  <a:t>   Объяснить надо запросто, </a:t>
            </a:r>
            <a:b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  <a:t>Будь ты юн или стар: </a:t>
            </a:r>
            <a:b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  <a:t>Мостовая — для транспорта, </a:t>
            </a:r>
            <a:b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  <a:t>Для тебя — тротуар!    </a:t>
            </a:r>
            <a:b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  <a:t/>
            </a:r>
            <a:b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  <a:t>Иди через улицу там, пешеход, </a:t>
            </a:r>
            <a:b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  <a:t>Где знаком указан тебе «переход»!</a:t>
            </a:r>
            <a:b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  <a:t/>
            </a:r>
            <a:b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</a:br>
            <a:endParaRPr lang="ru-RU" sz="2400" b="1" smtClean="0">
              <a:solidFill>
                <a:srgbClr val="006600"/>
              </a:solidFill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ru-RU" sz="2400" smtClean="0"/>
          </a:p>
        </p:txBody>
      </p:sp>
      <p:pic>
        <p:nvPicPr>
          <p:cNvPr id="4100" name="Picture 7" descr="60_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2425" y="1484313"/>
            <a:ext cx="498157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b="1" smtClean="0">
                <a:solidFill>
                  <a:srgbClr val="006600"/>
                </a:solidFill>
                <a:latin typeface="Verdana" pitchFamily="34" charset="0"/>
              </a:rPr>
              <a:t>  Где улицу надо тебе перейти,</a:t>
            </a:r>
            <a:br>
              <a:rPr lang="ru-RU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b="1" smtClean="0">
                <a:solidFill>
                  <a:srgbClr val="006600"/>
                </a:solidFill>
                <a:latin typeface="Verdana" pitchFamily="34" charset="0"/>
              </a:rPr>
              <a:t>О правиле помни простом:</a:t>
            </a:r>
            <a:br>
              <a:rPr lang="ru-RU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b="1" smtClean="0">
                <a:solidFill>
                  <a:srgbClr val="006600"/>
                </a:solidFill>
                <a:latin typeface="Verdana" pitchFamily="34" charset="0"/>
              </a:rPr>
              <a:t>С вниманьем налево сперва погляди,</a:t>
            </a:r>
            <a:br>
              <a:rPr lang="ru-RU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b="1" smtClean="0">
                <a:solidFill>
                  <a:srgbClr val="006600"/>
                </a:solidFill>
                <a:latin typeface="Verdana" pitchFamily="34" charset="0"/>
              </a:rPr>
              <a:t>Направо взгляни потом!</a:t>
            </a:r>
            <a:br>
              <a:rPr lang="ru-RU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6147" name="Picture 9" descr="svetoforchi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7775" y="3573463"/>
            <a:ext cx="281622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 descr="машинка2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-900113" y="1006475"/>
            <a:ext cx="5111751" cy="5851525"/>
          </a:xfrm>
        </p:spPr>
      </p:pic>
      <p:pic>
        <p:nvPicPr>
          <p:cNvPr id="31750" name="Picture 6" descr="мальчи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9563" y="404813"/>
            <a:ext cx="1687512" cy="223202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1101 L 0.00243 0.777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23 0.00023 L 0.29323 0.0002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323 0.00023 L 0.81892 0.0002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5400" b="1" smtClean="0">
                <a:solidFill>
                  <a:srgbClr val="006600"/>
                </a:solidFill>
                <a:latin typeface="Monotype Corsiva" pitchFamily="66" charset="0"/>
              </a:rPr>
              <a:t>СВЕТОФОР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  <a:t>   Если свет зажегся красный, </a:t>
            </a:r>
            <a:b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  <a:t>Значит, двигаться опасно. </a:t>
            </a:r>
            <a:b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  <a:t>Свет зеленый говорит: </a:t>
            </a:r>
            <a:b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  <a:t>«Проходите, путь открыт!» </a:t>
            </a:r>
            <a:b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  <a:t>Желтый свет — предупрежденье: </a:t>
            </a:r>
            <a:b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  <a:t>Жди сигнала для</a:t>
            </a:r>
            <a:r>
              <a:rPr lang="ru-RU" sz="2400" smtClean="0">
                <a:solidFill>
                  <a:srgbClr val="006600"/>
                </a:solidFill>
              </a:rPr>
              <a:t> </a:t>
            </a:r>
            <a: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  <a:t>движенья </a:t>
            </a:r>
          </a:p>
        </p:txBody>
      </p:sp>
      <p:pic>
        <p:nvPicPr>
          <p:cNvPr id="5124" name="Picture 8" descr="svetofor_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1125538"/>
            <a:ext cx="329565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b="1" dirty="0" smtClean="0">
                <a:solidFill>
                  <a:srgbClr val="0070C0"/>
                </a:solidFill>
                <a:latin typeface="Monotype Corsiva" pitchFamily="66" charset="0"/>
              </a:rPr>
              <a:t>Знак «ПОДЗЕМНЫЙ ПЕРЕХОД»</a:t>
            </a:r>
          </a:p>
        </p:txBody>
      </p:sp>
      <p:sp>
        <p:nvSpPr>
          <p:cNvPr id="717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dirty="0" smtClean="0">
                <a:solidFill>
                  <a:srgbClr val="006600"/>
                </a:solidFill>
                <a:latin typeface="Verdana" pitchFamily="34" charset="0"/>
              </a:rPr>
              <a:t>  </a:t>
            </a:r>
            <a:r>
              <a:rPr lang="ru-RU" sz="2800" b="1" dirty="0" smtClean="0">
                <a:solidFill>
                  <a:srgbClr val="006600"/>
                </a:solidFill>
                <a:latin typeface="Verdana" pitchFamily="34" charset="0"/>
              </a:rPr>
              <a:t>Знает каждый пешеход</a:t>
            </a:r>
            <a:br>
              <a:rPr lang="ru-RU" sz="2800" b="1" dirty="0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800" b="1" dirty="0" smtClean="0">
                <a:solidFill>
                  <a:srgbClr val="006600"/>
                </a:solidFill>
                <a:latin typeface="Verdana" pitchFamily="34" charset="0"/>
              </a:rPr>
              <a:t>Про подземный этот ход.</a:t>
            </a:r>
            <a:br>
              <a:rPr lang="ru-RU" sz="2800" b="1" dirty="0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800" b="1" dirty="0" smtClean="0">
                <a:solidFill>
                  <a:srgbClr val="006600"/>
                </a:solidFill>
                <a:latin typeface="Verdana" pitchFamily="34" charset="0"/>
              </a:rPr>
              <a:t>Город он не украшает,</a:t>
            </a:r>
            <a:br>
              <a:rPr lang="ru-RU" sz="2800" b="1" dirty="0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800" b="1" dirty="0" smtClean="0">
                <a:solidFill>
                  <a:srgbClr val="006600"/>
                </a:solidFill>
                <a:latin typeface="Verdana" pitchFamily="34" charset="0"/>
              </a:rPr>
              <a:t>Но машинам не мешает! </a:t>
            </a:r>
          </a:p>
        </p:txBody>
      </p:sp>
      <p:pic>
        <p:nvPicPr>
          <p:cNvPr id="7172" name="Picture 9" descr="162753_w640_h640_53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1557338"/>
            <a:ext cx="4787900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Знак 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«Пешеходу 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проход 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запрещён»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000" b="1" smtClean="0"/>
              <a:t>    </a:t>
            </a:r>
            <a:r>
              <a:rPr lang="ru-RU" sz="2000" b="1" smtClean="0">
                <a:solidFill>
                  <a:srgbClr val="006600"/>
                </a:solidFill>
                <a:latin typeface="Verdana" pitchFamily="34" charset="0"/>
              </a:rPr>
              <a:t>Если ты поставил ногу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smtClean="0">
                <a:solidFill>
                  <a:srgbClr val="006600"/>
                </a:solidFill>
                <a:latin typeface="Verdana" pitchFamily="34" charset="0"/>
              </a:rPr>
              <a:t>    На проезжую дорогу,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smtClean="0">
                <a:solidFill>
                  <a:srgbClr val="006600"/>
                </a:solidFill>
                <a:latin typeface="Verdana" pitchFamily="34" charset="0"/>
              </a:rPr>
              <a:t>    Обрати вниманье друг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smtClean="0">
                <a:solidFill>
                  <a:srgbClr val="006600"/>
                </a:solidFill>
                <a:latin typeface="Verdana" pitchFamily="34" charset="0"/>
              </a:rPr>
              <a:t>    Знак дорожный- красный круг,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smtClean="0">
                <a:solidFill>
                  <a:srgbClr val="006600"/>
                </a:solidFill>
                <a:latin typeface="Verdana" pitchFamily="34" charset="0"/>
              </a:rPr>
              <a:t>    Человек идущий в чёрном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smtClean="0">
                <a:solidFill>
                  <a:srgbClr val="006600"/>
                </a:solidFill>
                <a:latin typeface="Verdana" pitchFamily="34" charset="0"/>
              </a:rPr>
              <a:t>    Красной чёрточкой зачёркнут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smtClean="0">
                <a:solidFill>
                  <a:srgbClr val="006600"/>
                </a:solidFill>
                <a:latin typeface="Verdana" pitchFamily="34" charset="0"/>
              </a:rPr>
              <a:t>    И дорога вроде, но..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smtClean="0">
                <a:solidFill>
                  <a:srgbClr val="006600"/>
                </a:solidFill>
                <a:latin typeface="Verdana" pitchFamily="34" charset="0"/>
              </a:rPr>
              <a:t>    Здесь ходить запрещено!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000" smtClean="0">
              <a:solidFill>
                <a:srgbClr val="006600"/>
              </a:solidFill>
              <a:latin typeface="Verdana" pitchFamily="34" charset="0"/>
            </a:endParaRPr>
          </a:p>
        </p:txBody>
      </p:sp>
      <p:sp>
        <p:nvSpPr>
          <p:cNvPr id="28680" name="Rectangle 8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ru-RU" sz="2800" smtClean="0"/>
          </a:p>
        </p:txBody>
      </p:sp>
      <p:pic>
        <p:nvPicPr>
          <p:cNvPr id="28684" name="Picture 12" descr="verbotte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1700213"/>
            <a:ext cx="4211637" cy="421163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2000"/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8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8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2000"/>
                                        <p:tgtEl>
                                          <p:spTgt spid="28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86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86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2000"/>
                                        <p:tgtEl>
                                          <p:spTgt spid="286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86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86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2000"/>
                                        <p:tgtEl>
                                          <p:spTgt spid="286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86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86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2000"/>
                                        <p:tgtEl>
                                          <p:spTgt spid="286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20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  <p:bldP spid="28677" grpId="0" uiExpand="1" build="p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433</Words>
  <Application>Microsoft Office PowerPoint</Application>
  <PresentationFormat>Экран (4:3)</PresentationFormat>
  <Paragraphs>122</Paragraphs>
  <Slides>27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Оформление по умолчанию</vt:lpstr>
      <vt:lpstr>«ПРАВИЛА  ДОРОЖНОГО ДВИЖЕНИЯ ДЕТЯМ»</vt:lpstr>
      <vt:lpstr>Слайд 2</vt:lpstr>
      <vt:lpstr>Помни правила движения как  таблицу умножения</vt:lpstr>
      <vt:lpstr>Знак «ПЕРЕХОД»</vt:lpstr>
      <vt:lpstr>Слайд 5</vt:lpstr>
      <vt:lpstr>Слайд 6</vt:lpstr>
      <vt:lpstr>СВЕТОФОР</vt:lpstr>
      <vt:lpstr>Знак «ПОДЗЕМНЫЙ ПЕРЕХОД»</vt:lpstr>
      <vt:lpstr>Знак «Пешеходу проход запрещён» </vt:lpstr>
      <vt:lpstr>Знак "Осторожно Дети"</vt:lpstr>
      <vt:lpstr>Слайд 11</vt:lpstr>
      <vt:lpstr>Знак "Место остановки автобуса, троллейбуса, трамвая и такси" </vt:lpstr>
      <vt:lpstr>Слайд 13</vt:lpstr>
      <vt:lpstr>Знак "Железнодорожный переезд" </vt:lpstr>
      <vt:lpstr>Слайд 15</vt:lpstr>
      <vt:lpstr>Знак "Дорожные работы": </vt:lpstr>
      <vt:lpstr>Знак "Больница" </vt:lpstr>
      <vt:lpstr>Слайд 18</vt:lpstr>
      <vt:lpstr>Знак  "Велосипедная дорога".</vt:lpstr>
      <vt:lpstr>Слайд 20</vt:lpstr>
      <vt:lpstr>Дорогие дети на дороге надо :</vt:lpstr>
      <vt:lpstr>Проверь себя :</vt:lpstr>
      <vt:lpstr>Человек, находящийся вне транспортного средства, участник движения (….)</vt:lpstr>
      <vt:lpstr>Дорожный знак, который  устанавливают вблизи школ? «Осторожно…»  </vt:lpstr>
      <vt:lpstr>Часть дороги для передвижения пешеходов (….)</vt:lpstr>
      <vt:lpstr>Слайд 26</vt:lpstr>
      <vt:lpstr>Будьте внимательны и осторожны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Домашний</cp:lastModifiedBy>
  <cp:revision>30</cp:revision>
  <dcterms:created xsi:type="dcterms:W3CDTF">2011-11-16T06:42:43Z</dcterms:created>
  <dcterms:modified xsi:type="dcterms:W3CDTF">2020-05-30T11:33:59Z</dcterms:modified>
</cp:coreProperties>
</file>